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65" r:id="rId7"/>
    <p:sldId id="267" r:id="rId8"/>
    <p:sldId id="268" r:id="rId9"/>
    <p:sldId id="259" r:id="rId10"/>
    <p:sldId id="260" r:id="rId11"/>
    <p:sldId id="261" r:id="rId12"/>
    <p:sldId id="262" r:id="rId13"/>
    <p:sldId id="266" r:id="rId14"/>
    <p:sldId id="270" r:id="rId15"/>
    <p:sldId id="264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BA3985-5F11-AFD8-D492-8213CF1218AF}" v="338" dt="2020-12-09T00:14:31.609"/>
    <p1510:client id="{2050D571-0E73-B2CD-17BC-D37FA6B0825B}" v="8" dt="2020-12-08T19:47:32.436"/>
    <p1510:client id="{255918E1-1FC5-439A-AFED-F947F9F10F06}" v="91" dt="2020-12-08T19:00:50.224"/>
    <p1510:client id="{67ED4613-1B00-488E-A491-E97574C860EA}" v="49" dt="2020-12-08T22:01:42.446"/>
    <p1510:client id="{751C72E6-185F-E5AE-79FB-1DFF724CC513}" v="798" dt="2020-12-09T00:32:34.941"/>
    <p1510:client id="{9153D573-A714-AFD4-6D40-503E0E0582E1}" v="861" dt="2020-12-08T20:52:07.874"/>
    <p1510:client id="{9AB14B12-22E1-268C-5977-DC07A41303CA}" v="1008" dt="2020-12-09T00:01:57.8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0"/>
  </p:normalViewPr>
  <p:slideViewPr>
    <p:cSldViewPr snapToGrid="0">
      <p:cViewPr varScale="1">
        <p:scale>
          <a:sx n="121" d="100"/>
          <a:sy n="121" d="100"/>
        </p:scale>
        <p:origin x="20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64245-B6FE-4878-B2BE-AFC1E529BA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30A0FF-4207-417A-985B-BD159BBFF2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0F715-D4A4-411C-BC5B-656B3F4D6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205F1-6B19-4BC1-8286-7CF795B59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62AFC-E18C-4EA4-9049-EE98FFC8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60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674DE-F87F-4B1A-9F09-681788CD4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812647-EB2F-476C-A160-553381C3D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887BA-0CF3-4410-A23C-C7E1E72E7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51197-32EE-4DDD-AEF8-F3352B04C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029A8-077D-4A0A-99E7-8760FEDC0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6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8C8565-218E-4AA5-BFE9-DC4930FF8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281BFA-702B-4E03-AE89-86F121432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D8AB1-D4B1-40D7-8141-96A1CC3D3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2B7A5-B9D6-4C6A-90EB-916BF4BB8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2306A-CE3F-4147-ABD6-5CC97A881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3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1EF72-FE20-4766-B5F0-8345FC2B1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94119-B74B-4D33-B7DF-2844DBACB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FB8B7-0F3F-451D-B959-1168CC9EC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C59EE-08F5-4509-997E-31A329E61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38B82-51DA-435E-8D23-240368A9F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38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1EC9D-A67F-4437-A140-90729CA1C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64830-8D6F-488D-9868-D1141411C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7CBAA-7F23-4C6B-8F0E-090C8D8FD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72BAC-E479-4B0B-8E12-224D6FB1F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720AE-5E1E-4259-BFF6-0781177A0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0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B81F6-6C80-483C-9871-49CC0B3A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200D6-7FBD-4F2D-9206-7258830C1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E019-E09A-4AE4-9240-357FD3959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210FE7-6308-444A-99D7-66A7EFDB6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2406C8-6283-46BD-9D70-2DFB5090F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6A42E-60CB-4349-B4D7-18339D1D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073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F299A-399E-492E-8A58-A6C3F68D4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E180CB-185B-4748-9C44-5BD3C95D7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9FD81-6438-4641-88EA-CC42CF358B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1028F4-D266-4059-A660-9C316E838A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68B03B-64B5-40A1-B722-A6CE18F9F9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30BCBF-B6AE-423F-9CE0-F59203743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A76375-1426-4090-92CC-7D34D966B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8F7B3C-8B66-48F2-9E81-EC625103B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295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B897C-7204-4E7B-8B33-44F1F7A5B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E386D-0E53-41B9-A490-A6655A908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CA860B-669A-49BE-8A34-06164BB6D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65B24B-EF76-4CF1-BD5B-FE33E37BA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90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548351-E7CE-405D-9F61-B9E16EA64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30359F-E4BE-4228-9DC8-9469E432C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0989D2-7DEE-4C26-88FD-E6A280EB7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E902C-9914-42BD-A9BA-23B642E7D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04F00-D5FC-4150-9941-7F8735EE6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E38E4-2A7D-4AF8-B14F-39BD46906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0C91C9-9FAA-4B95-8362-DD5C35B07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508F5-0988-4AD3-85B8-4901AE71C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2D5BD2-6F4B-44D6-9692-98FCA077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15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26229-4B83-4083-B72B-5C8B89DC2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ADC6D6-F7F4-4F0F-B005-E318395241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7273D-24BF-4AED-88E6-F6E1BFF129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CC6EE-3AFD-4E42-8FAA-84189ECEF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C2500-28CF-4613-B044-5A4F2C4E9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DA4986-A103-4A5A-AAD6-0605D6F56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576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834003-56DD-4226-94BA-05348DC4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E26ABF-FF8B-484A-87C1-822E24A14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36733-BEEE-42BC-A122-B0ED9384E2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F663A-B40E-465E-BC0C-2A44F7E5AAC3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FAC310-6A89-486D-AAC4-00363E8A3C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8CA05-BDC0-4F55-AF7B-DAFD75FBA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B34E5-6DFF-4955-A3B4-DD5A492C4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3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1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8C9A29-FC38-4790-95B7-2B3238FB6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939159"/>
            <a:ext cx="7644627" cy="2751086"/>
          </a:xfrm>
        </p:spPr>
        <p:txBody>
          <a:bodyPr>
            <a:normAutofit/>
          </a:bodyPr>
          <a:lstStyle/>
          <a:p>
            <a:pPr algn="r"/>
            <a:r>
              <a:rPr lang="en-US" b="1">
                <a:ea typeface="+mj-lt"/>
                <a:cs typeface="+mj-lt"/>
              </a:rPr>
              <a:t>Music Artist Classification Using CRNN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7C596C-182C-4B17-A8A1-57024B60D2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782320"/>
            <a:ext cx="7644627" cy="1329443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>
                <a:cs typeface="Calibri"/>
              </a:rPr>
              <a:t>Sarthak Tandon</a:t>
            </a:r>
          </a:p>
          <a:p>
            <a:pPr algn="r"/>
            <a:r>
              <a:rPr lang="en-US">
                <a:cs typeface="Calibri"/>
              </a:rPr>
              <a:t>Dhrumil Shah 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4A0815D-0798-774E-8F9C-A71830697A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43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47"/>
    </mc:Choice>
    <mc:Fallback>
      <p:transition spd="slow" advTm="12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AE164-C6F1-48D4-9FDF-0907DD805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Training Considerations</a:t>
            </a:r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C7B8076-5769-46D3-8827-E1C27033975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har char="•"/>
            </a:pPr>
            <a:r>
              <a:rPr lang="en-US" dirty="0">
                <a:cs typeface="Calibri"/>
              </a:rPr>
              <a:t>Multi-Class Classification Problem </a:t>
            </a:r>
          </a:p>
          <a:p>
            <a:pPr marL="342900" indent="-342900">
              <a:buChar char="•"/>
            </a:pPr>
            <a:r>
              <a:rPr lang="en-US" dirty="0">
                <a:cs typeface="Calibri"/>
              </a:rPr>
              <a:t>Loss Function – Cross Entropy Loss</a:t>
            </a:r>
          </a:p>
          <a:p>
            <a:pPr marL="342900" indent="-342900">
              <a:buChar char="•"/>
            </a:pPr>
            <a:r>
              <a:rPr lang="en-US" dirty="0">
                <a:cs typeface="Calibri"/>
              </a:rPr>
              <a:t>Optimizer – Adam</a:t>
            </a:r>
          </a:p>
          <a:p>
            <a:pPr marL="342900" indent="-342900">
              <a:buChar char="•"/>
            </a:pPr>
            <a:r>
              <a:rPr lang="en-US" dirty="0">
                <a:cs typeface="Calibri"/>
              </a:rPr>
              <a:t>Learning Rate – 0.0001</a:t>
            </a:r>
          </a:p>
          <a:p>
            <a:pPr marL="342900" indent="-342900">
              <a:buChar char="•"/>
            </a:pPr>
            <a:r>
              <a:rPr lang="en-US" dirty="0">
                <a:cs typeface="Calibri"/>
              </a:rPr>
              <a:t>Epoch – 300</a:t>
            </a:r>
          </a:p>
          <a:p>
            <a:pPr marL="342900" indent="-342900">
              <a:buChar char="•"/>
            </a:pPr>
            <a:r>
              <a:rPr lang="en-US" dirty="0">
                <a:cs typeface="Calibri"/>
              </a:rPr>
              <a:t>Metric – F1 Score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DA34A8-8980-9843-90FD-73511ECEDD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8076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76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50"/>
    </mc:Choice>
    <mc:Fallback>
      <p:transition spd="slow" advTm="60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88DA9-748E-471B-AB90-E5BB21C4F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Result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936F3-5650-4509-9B20-2DC1C923B6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Baseline Performance</a:t>
            </a:r>
            <a:endParaRPr lang="en-US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ABA8CDB6-3645-4163-995D-D3B630C7A1E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19569912"/>
              </p:ext>
            </p:extLst>
          </p:nvPr>
        </p:nvGraphicFramePr>
        <p:xfrm>
          <a:off x="1181100" y="2505075"/>
          <a:ext cx="4052760" cy="185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552">
                  <a:extLst>
                    <a:ext uri="{9D8B030D-6E8A-4147-A177-3AD203B41FA5}">
                      <a16:colId xmlns:a16="http://schemas.microsoft.com/office/drawing/2014/main" val="3906952373"/>
                    </a:ext>
                  </a:extLst>
                </a:gridCol>
                <a:gridCol w="810552">
                  <a:extLst>
                    <a:ext uri="{9D8B030D-6E8A-4147-A177-3AD203B41FA5}">
                      <a16:colId xmlns:a16="http://schemas.microsoft.com/office/drawing/2014/main" val="409225915"/>
                    </a:ext>
                  </a:extLst>
                </a:gridCol>
                <a:gridCol w="810552">
                  <a:extLst>
                    <a:ext uri="{9D8B030D-6E8A-4147-A177-3AD203B41FA5}">
                      <a16:colId xmlns:a16="http://schemas.microsoft.com/office/drawing/2014/main" val="1155536749"/>
                    </a:ext>
                  </a:extLst>
                </a:gridCol>
                <a:gridCol w="810552">
                  <a:extLst>
                    <a:ext uri="{9D8B030D-6E8A-4147-A177-3AD203B41FA5}">
                      <a16:colId xmlns:a16="http://schemas.microsoft.com/office/drawing/2014/main" val="3312770956"/>
                    </a:ext>
                  </a:extLst>
                </a:gridCol>
                <a:gridCol w="810552">
                  <a:extLst>
                    <a:ext uri="{9D8B030D-6E8A-4147-A177-3AD203B41FA5}">
                      <a16:colId xmlns:a16="http://schemas.microsoft.com/office/drawing/2014/main" val="39463760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Authors </a:t>
                      </a:r>
                      <a:endParaRPr lang="en-US" u="sng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Feature Level</a:t>
                      </a:r>
                      <a:endParaRPr lang="en-US" u="sng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Split Type</a:t>
                      </a:r>
                      <a:endParaRPr lang="en-US" u="sng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Model</a:t>
                      </a:r>
                      <a:endParaRPr lang="en-US" u="sng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Accuracy</a:t>
                      </a:r>
                      <a:endParaRPr lang="en-US" u="sng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787274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Whitman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Frame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Song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SVM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0.5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1874685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Ellis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Frame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Album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GMM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0.59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9473500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Mandel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Frame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Album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GMM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0.541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8929452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Mandel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Frame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Album 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SVM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0.687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2951731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Mandel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Frame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Song 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SVM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0.839</a:t>
                      </a:r>
                      <a:endParaRPr lang="en-US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36643237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8476878-F8FD-48F9-88BD-AD45DAE1D4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6945235"/>
              </p:ext>
            </p:extLst>
          </p:nvPr>
        </p:nvGraphicFramePr>
        <p:xfrm>
          <a:off x="1162050" y="4667250"/>
          <a:ext cx="4142744" cy="11611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686">
                  <a:extLst>
                    <a:ext uri="{9D8B030D-6E8A-4147-A177-3AD203B41FA5}">
                      <a16:colId xmlns:a16="http://schemas.microsoft.com/office/drawing/2014/main" val="794308750"/>
                    </a:ext>
                  </a:extLst>
                </a:gridCol>
                <a:gridCol w="1035686">
                  <a:extLst>
                    <a:ext uri="{9D8B030D-6E8A-4147-A177-3AD203B41FA5}">
                      <a16:colId xmlns:a16="http://schemas.microsoft.com/office/drawing/2014/main" val="1112083509"/>
                    </a:ext>
                  </a:extLst>
                </a:gridCol>
                <a:gridCol w="1035686">
                  <a:extLst>
                    <a:ext uri="{9D8B030D-6E8A-4147-A177-3AD203B41FA5}">
                      <a16:colId xmlns:a16="http://schemas.microsoft.com/office/drawing/2014/main" val="1870156583"/>
                    </a:ext>
                  </a:extLst>
                </a:gridCol>
                <a:gridCol w="1035686">
                  <a:extLst>
                    <a:ext uri="{9D8B030D-6E8A-4147-A177-3AD203B41FA5}">
                      <a16:colId xmlns:a16="http://schemas.microsoft.com/office/drawing/2014/main" val="1868411619"/>
                    </a:ext>
                  </a:extLst>
                </a:gridCol>
              </a:tblGrid>
              <a:tr h="52490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Split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F1 score </a:t>
                      </a:r>
                      <a:endParaRPr lang="en-US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1s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F1 score </a:t>
                      </a:r>
                      <a:endParaRPr lang="en-US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3s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F1 score </a:t>
                      </a:r>
                      <a:endParaRPr lang="en-US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5s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110675808"/>
                  </a:ext>
                </a:extLst>
              </a:tr>
              <a:tr h="31812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effectLst/>
                        </a:rPr>
                        <a:t>Song 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effectLst/>
                        </a:rPr>
                        <a:t>0.729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effectLst/>
                        </a:rPr>
                        <a:t>0.765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effectLst/>
                        </a:rPr>
                        <a:t>0.770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71554490"/>
                  </a:ext>
                </a:extLst>
              </a:tr>
              <a:tr h="31812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effectLst/>
                        </a:rPr>
                        <a:t>Album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effectLst/>
                        </a:rPr>
                        <a:t>0.482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effectLst/>
                        </a:rPr>
                        <a:t>0.513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u="none" strike="noStrike">
                          <a:effectLst/>
                        </a:rPr>
                        <a:t>0.536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390699897"/>
                  </a:ext>
                </a:extLst>
              </a:tr>
            </a:tbl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24EEFEE-59D3-4B26-BEAD-9606AD154D1D}"/>
              </a:ext>
            </a:extLst>
          </p:cNvPr>
          <p:cNvSpPr txBox="1">
            <a:spLocks/>
          </p:cNvSpPr>
          <p:nvPr/>
        </p:nvSpPr>
        <p:spPr>
          <a:xfrm>
            <a:off x="6372225" y="182562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+mn-lt"/>
                <a:cs typeface="+mn-lt"/>
              </a:rPr>
              <a:t>Our Result</a:t>
            </a:r>
            <a:endParaRPr lang="en-US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F15116E-E77C-4C10-B586-7066E5AD9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57336"/>
              </p:ext>
            </p:extLst>
          </p:nvPr>
        </p:nvGraphicFramePr>
        <p:xfrm>
          <a:off x="6581775" y="2476500"/>
          <a:ext cx="4834006" cy="1814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7552">
                  <a:extLst>
                    <a:ext uri="{9D8B030D-6E8A-4147-A177-3AD203B41FA5}">
                      <a16:colId xmlns:a16="http://schemas.microsoft.com/office/drawing/2014/main" val="3566487852"/>
                    </a:ext>
                  </a:extLst>
                </a:gridCol>
                <a:gridCol w="1863227">
                  <a:extLst>
                    <a:ext uri="{9D8B030D-6E8A-4147-A177-3AD203B41FA5}">
                      <a16:colId xmlns:a16="http://schemas.microsoft.com/office/drawing/2014/main" val="1466725075"/>
                    </a:ext>
                  </a:extLst>
                </a:gridCol>
                <a:gridCol w="1863227">
                  <a:extLst>
                    <a:ext uri="{9D8B030D-6E8A-4147-A177-3AD203B41FA5}">
                      <a16:colId xmlns:a16="http://schemas.microsoft.com/office/drawing/2014/main" val="3513854751"/>
                    </a:ext>
                  </a:extLst>
                </a:gridCol>
              </a:tblGrid>
              <a:tr h="272235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Model</a:t>
                      </a:r>
                      <a:endParaRPr lang="en-US" u="sng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Split</a:t>
                      </a:r>
                      <a:endParaRPr lang="en-US" u="sng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1s</a:t>
                      </a:r>
                      <a:endParaRPr lang="en-US" u="sng">
                        <a:effectLst/>
                      </a:endParaRP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4004562962"/>
                  </a:ext>
                </a:extLst>
              </a:tr>
              <a:tr h="257110"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Inception + RNN</a:t>
                      </a: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Song</a:t>
                      </a: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0.5916</a:t>
                      </a: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2416613231"/>
                  </a:ext>
                </a:extLst>
              </a:tr>
              <a:tr h="257110"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Album</a:t>
                      </a: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0.3689</a:t>
                      </a: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1583384702"/>
                  </a:ext>
                </a:extLst>
              </a:tr>
              <a:tr h="257110"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Resnet 50</a:t>
                      </a: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Song</a:t>
                      </a: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0.592</a:t>
                      </a: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2455445294"/>
                  </a:ext>
                </a:extLst>
              </a:tr>
              <a:tr h="257110"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Album</a:t>
                      </a: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0.354</a:t>
                      </a: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518899588"/>
                  </a:ext>
                </a:extLst>
              </a:tr>
              <a:tr h="257110"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Resnet 50 + RNN</a:t>
                      </a: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Song</a:t>
                      </a: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0.6642</a:t>
                      </a: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549033511"/>
                  </a:ext>
                </a:extLst>
              </a:tr>
              <a:tr h="257110"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Album</a:t>
                      </a: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0.451</a:t>
                      </a: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2262243503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37F29820-C436-4AC9-93C3-4DF850056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8180370"/>
              </p:ext>
            </p:extLst>
          </p:nvPr>
        </p:nvGraphicFramePr>
        <p:xfrm>
          <a:off x="6572250" y="4800600"/>
          <a:ext cx="4959340" cy="1345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835">
                  <a:extLst>
                    <a:ext uri="{9D8B030D-6E8A-4147-A177-3AD203B41FA5}">
                      <a16:colId xmlns:a16="http://schemas.microsoft.com/office/drawing/2014/main" val="4130726406"/>
                    </a:ext>
                  </a:extLst>
                </a:gridCol>
                <a:gridCol w="1239835">
                  <a:extLst>
                    <a:ext uri="{9D8B030D-6E8A-4147-A177-3AD203B41FA5}">
                      <a16:colId xmlns:a16="http://schemas.microsoft.com/office/drawing/2014/main" val="3711723997"/>
                    </a:ext>
                  </a:extLst>
                </a:gridCol>
                <a:gridCol w="1239835">
                  <a:extLst>
                    <a:ext uri="{9D8B030D-6E8A-4147-A177-3AD203B41FA5}">
                      <a16:colId xmlns:a16="http://schemas.microsoft.com/office/drawing/2014/main" val="3484576938"/>
                    </a:ext>
                  </a:extLst>
                </a:gridCol>
                <a:gridCol w="1239835">
                  <a:extLst>
                    <a:ext uri="{9D8B030D-6E8A-4147-A177-3AD203B41FA5}">
                      <a16:colId xmlns:a16="http://schemas.microsoft.com/office/drawing/2014/main" val="1138756322"/>
                    </a:ext>
                  </a:extLst>
                </a:gridCol>
              </a:tblGrid>
              <a:tr h="423951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Split</a:t>
                      </a:r>
                    </a:p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u="sng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1s</a:t>
                      </a:r>
                    </a:p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u="sng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u="sng">
                        <a:effectLst/>
                      </a:endParaRPr>
                    </a:p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>
                          <a:effectLst/>
                        </a:rPr>
                        <a:t>3s</a:t>
                      </a:r>
                    </a:p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u="sng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u="sng">
                          <a:effectLst/>
                        </a:rPr>
                        <a:t>6s</a:t>
                      </a:r>
                    </a:p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u="sng">
                        <a:effectLst/>
                      </a:endParaRP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34332747"/>
                  </a:ext>
                </a:extLst>
              </a:tr>
              <a:tr h="395687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>
                        <a:effectLst/>
                      </a:endParaRPr>
                    </a:p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effectLst/>
                        </a:rPr>
                        <a:t>Song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0.6642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0.6543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0.6792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3078288764"/>
                  </a:ext>
                </a:extLst>
              </a:tr>
              <a:tr h="395687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Album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0.451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0.5169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0.4873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 anchor="b"/>
                </a:tc>
                <a:extLst>
                  <a:ext uri="{0D108BD9-81ED-4DB2-BD59-A6C34878D82A}">
                    <a16:rowId xmlns:a16="http://schemas.microsoft.com/office/drawing/2014/main" val="2542864465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D0DC4643-A566-4928-8EF0-2FFFA2BF31D6}"/>
              </a:ext>
            </a:extLst>
          </p:cNvPr>
          <p:cNvSpPr txBox="1"/>
          <p:nvPr/>
        </p:nvSpPr>
        <p:spPr>
          <a:xfrm>
            <a:off x="7391400" y="4486275"/>
            <a:ext cx="355282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 dirty="0"/>
              <a:t>Average Test F1 scores for Resnet50 + RNN Model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63BD33-0E92-4593-833B-AF79F9214E3A}"/>
              </a:ext>
            </a:extLst>
          </p:cNvPr>
          <p:cNvSpPr txBox="1"/>
          <p:nvPr/>
        </p:nvSpPr>
        <p:spPr>
          <a:xfrm>
            <a:off x="7229475" y="2247900"/>
            <a:ext cx="355282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100" b="1" dirty="0"/>
              <a:t>Average Test F1 scores for all Models</a:t>
            </a:r>
            <a:endParaRPr lang="en-US" dirty="0">
              <a:cs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241FF6-4754-9149-AAB1-491913344BAD}"/>
              </a:ext>
            </a:extLst>
          </p:cNvPr>
          <p:cNvSpPr txBox="1"/>
          <p:nvPr/>
        </p:nvSpPr>
        <p:spPr>
          <a:xfrm>
            <a:off x="1431067" y="4407835"/>
            <a:ext cx="355282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 dirty="0"/>
              <a:t>Average Test F1 scores from CRNN Model from U Toronto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F290DB9-B9E1-6643-874F-7F9AD871057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4897.841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8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499"/>
    </mc:Choice>
    <mc:Fallback>
      <p:transition spd="slow" advTm="276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3550D-67D9-4923-824F-FD44AF5F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75283-7156-4400-9D59-71537EFD1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>
                <a:cs typeface="Calibri"/>
              </a:rPr>
              <a:t>Out of all the Models run, Resnet50+RNN was the best performing model</a:t>
            </a:r>
          </a:p>
          <a:p>
            <a:r>
              <a:rPr lang="en-US">
                <a:cs typeface="Calibri"/>
              </a:rPr>
              <a:t>Song Level Split performed better than album level split</a:t>
            </a:r>
          </a:p>
          <a:p>
            <a:r>
              <a:rPr lang="en-US">
                <a:cs typeface="Calibri"/>
              </a:rPr>
              <a:t>Model with 6s sample performed the best overall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Future work:</a:t>
            </a:r>
          </a:p>
          <a:p>
            <a:pPr lvl="1"/>
            <a:r>
              <a:rPr lang="en-US">
                <a:ea typeface="+mn-lt"/>
                <a:cs typeface="+mn-lt"/>
              </a:rPr>
              <a:t>experimentation with extensive sample lengths, </a:t>
            </a:r>
          </a:p>
          <a:p>
            <a:pPr lvl="1"/>
            <a:r>
              <a:rPr lang="en-US">
                <a:ea typeface="+mn-lt"/>
                <a:cs typeface="+mn-lt"/>
              </a:rPr>
              <a:t>looking at song level evaluation, </a:t>
            </a:r>
          </a:p>
          <a:p>
            <a:pPr lvl="1"/>
            <a:r>
              <a:rPr lang="en-US">
                <a:ea typeface="+mn-lt"/>
                <a:cs typeface="+mn-lt"/>
              </a:rPr>
              <a:t>audio augmentation</a:t>
            </a:r>
          </a:p>
          <a:p>
            <a:pPr lvl="1"/>
            <a:r>
              <a:rPr lang="en-US">
                <a:ea typeface="+mn-lt"/>
                <a:cs typeface="+mn-lt"/>
              </a:rPr>
              <a:t>further model improvements.</a:t>
            </a:r>
            <a:endParaRPr lang="en-US">
              <a:cs typeface="Calibri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E9034F2-BDBF-EC43-BAC9-DAB2AFE361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73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453"/>
    </mc:Choice>
    <mc:Fallback>
      <p:transition spd="slow" advTm="53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30151-AF76-2947-8783-C45F8131F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/>
              <a:t>Thank You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4689DC1-F1E8-784C-9FBB-2C2B0DE07D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252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4"/>
    </mc:Choice>
    <mc:Fallback>
      <p:transition spd="slow" advTm="4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060A6-24D8-4FB9-A1FB-79AB7757D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Introduction </a:t>
            </a:r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8B5C3-6DBB-4026-B23A-D3F6E79B0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cs typeface="Calibri"/>
              </a:rPr>
              <a:t>Problem : Identify artists based on the audio file for given songs </a:t>
            </a:r>
          </a:p>
          <a:p>
            <a:r>
              <a:rPr lang="en-US" dirty="0">
                <a:cs typeface="Calibri"/>
              </a:rPr>
              <a:t>Under the umbrella of Music Information retrieval </a:t>
            </a:r>
          </a:p>
          <a:p>
            <a:r>
              <a:rPr lang="en-US" dirty="0">
                <a:cs typeface="Calibri"/>
              </a:rPr>
              <a:t>Similar problems :- </a:t>
            </a:r>
            <a:r>
              <a:rPr lang="en-US" dirty="0">
                <a:ea typeface="+mn-lt"/>
                <a:cs typeface="+mn-lt"/>
              </a:rPr>
              <a:t>music  </a:t>
            </a:r>
            <a:r>
              <a:rPr lang="en-US" dirty="0">
                <a:cs typeface="Calibri"/>
              </a:rPr>
              <a:t>genre </a:t>
            </a:r>
            <a:r>
              <a:rPr lang="en-US" dirty="0" err="1">
                <a:cs typeface="Calibri"/>
              </a:rPr>
              <a:t>detection,music</a:t>
            </a:r>
            <a:r>
              <a:rPr lang="en-US" dirty="0">
                <a:cs typeface="Calibri"/>
              </a:rPr>
              <a:t>  mood </a:t>
            </a:r>
            <a:r>
              <a:rPr lang="en-US" dirty="0" err="1">
                <a:cs typeface="Calibri"/>
              </a:rPr>
              <a:t>detection,</a:t>
            </a:r>
            <a:r>
              <a:rPr lang="en-US" dirty="0" err="1">
                <a:ea typeface="+mn-lt"/>
                <a:cs typeface="+mn-lt"/>
              </a:rPr>
              <a:t>song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identification,chord</a:t>
            </a:r>
            <a:r>
              <a:rPr lang="en-US" dirty="0">
                <a:ea typeface="+mn-lt"/>
                <a:cs typeface="+mn-lt"/>
              </a:rPr>
              <a:t> recognition etc.</a:t>
            </a:r>
          </a:p>
          <a:p>
            <a:r>
              <a:rPr lang="en-US" dirty="0">
                <a:ea typeface="+mn-lt"/>
                <a:cs typeface="+mn-lt"/>
              </a:rPr>
              <a:t>Artists detection is difficult  because number of samples per artists is very limited. </a:t>
            </a:r>
          </a:p>
          <a:p>
            <a:r>
              <a:rPr lang="en-US" dirty="0">
                <a:ea typeface="+mn-lt"/>
                <a:cs typeface="+mn-lt"/>
              </a:rPr>
              <a:t>Solving this problem would automate many things like music recommendation, detect copyright violations ,detect similar style artists etc. </a:t>
            </a:r>
          </a:p>
          <a:p>
            <a:r>
              <a:rPr lang="en-US" dirty="0">
                <a:ea typeface="+mn-lt"/>
                <a:cs typeface="+mn-lt"/>
              </a:rPr>
              <a:t>Machine learning + Deep learning </a:t>
            </a:r>
          </a:p>
          <a:p>
            <a:endParaRPr lang="en-US" dirty="0">
              <a:ea typeface="+mn-lt"/>
              <a:cs typeface="+mn-lt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0F678AF-983D-F247-B1AD-BC96F7CBE3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76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339"/>
    </mc:Choice>
    <mc:Fallback>
      <p:transition spd="slow" advTm="64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E0F8A-466F-4F4A-A59A-1ED84E11A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Dataset &amp; Preparation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53055-56AC-40CF-B772-FDC51CA1D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2731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cs typeface="Calibri"/>
              </a:rPr>
              <a:t>artist20 dataset was created by Laboratory for the Recognition and Organization of Speech and Audio</a:t>
            </a:r>
          </a:p>
          <a:p>
            <a:r>
              <a:rPr lang="en-US" sz="2400">
                <a:cs typeface="Calibri"/>
              </a:rPr>
              <a:t>Songs from 20 artists, each having 6 albums  </a:t>
            </a:r>
          </a:p>
          <a:p>
            <a:r>
              <a:rPr lang="en-US" sz="2400">
                <a:cs typeface="Calibri"/>
              </a:rPr>
              <a:t>Songs are transformed into </a:t>
            </a:r>
            <a:r>
              <a:rPr lang="en-US" sz="2400" err="1">
                <a:cs typeface="Calibri"/>
              </a:rPr>
              <a:t>mel</a:t>
            </a:r>
            <a:r>
              <a:rPr lang="en-US" sz="2400">
                <a:cs typeface="Calibri"/>
              </a:rPr>
              <a:t>-spectrograms to maintain temporal structure</a:t>
            </a:r>
          </a:p>
          <a:p>
            <a:r>
              <a:rPr lang="en-US" sz="2400">
                <a:ea typeface="+mn-lt"/>
                <a:cs typeface="+mn-lt"/>
              </a:rPr>
              <a:t>“A spectrogram is a representation of frequency content over time found by taking the squared magnitude of the Fourier Transform of a signal.”</a:t>
            </a:r>
            <a:endParaRPr lang="en-US" sz="2400">
              <a:cs typeface="Calibri"/>
            </a:endParaRPr>
          </a:p>
          <a:p>
            <a:endParaRPr lang="en-US" sz="2400">
              <a:cs typeface="Calibri"/>
            </a:endParaRPr>
          </a:p>
          <a:p>
            <a:endParaRPr lang="en-US">
              <a:cs typeface="Calibri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645043A-4C8C-4A5E-84BF-F8BE239778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7553926"/>
              </p:ext>
            </p:extLst>
          </p:nvPr>
        </p:nvGraphicFramePr>
        <p:xfrm>
          <a:off x="8329342" y="1793755"/>
          <a:ext cx="350187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0935">
                  <a:extLst>
                    <a:ext uri="{9D8B030D-6E8A-4147-A177-3AD203B41FA5}">
                      <a16:colId xmlns:a16="http://schemas.microsoft.com/office/drawing/2014/main" val="11861226"/>
                    </a:ext>
                  </a:extLst>
                </a:gridCol>
                <a:gridCol w="1750935">
                  <a:extLst>
                    <a:ext uri="{9D8B030D-6E8A-4147-A177-3AD203B41FA5}">
                      <a16:colId xmlns:a16="http://schemas.microsoft.com/office/drawing/2014/main" val="26346767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Features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Values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985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Size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1.29 GB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826336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 of Tracks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1413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1978166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 of Artists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2640713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Bitrate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32kbps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6459663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Albums per Artists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6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00785013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1D67583-0FB5-41D7-AECF-56B07DA35D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385309"/>
              </p:ext>
            </p:extLst>
          </p:nvPr>
        </p:nvGraphicFramePr>
        <p:xfrm>
          <a:off x="8353425" y="4191000"/>
          <a:ext cx="3524598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2299">
                  <a:extLst>
                    <a:ext uri="{9D8B030D-6E8A-4147-A177-3AD203B41FA5}">
                      <a16:colId xmlns:a16="http://schemas.microsoft.com/office/drawing/2014/main" val="4115957951"/>
                    </a:ext>
                  </a:extLst>
                </a:gridCol>
                <a:gridCol w="1762299">
                  <a:extLst>
                    <a:ext uri="{9D8B030D-6E8A-4147-A177-3AD203B41FA5}">
                      <a16:colId xmlns:a16="http://schemas.microsoft.com/office/drawing/2014/main" val="13505563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Parameters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Values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5801631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Sampling Rate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16kHz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662677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No. Mel Bins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128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9073872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FFT Window size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2048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548663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Hop Length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512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590453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Power for Log-Scaling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1.0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206937801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C0E8F47-86BB-544F-87C4-CCF2098B9A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110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305"/>
    </mc:Choice>
    <mc:Fallback>
      <p:transition spd="slow" advTm="97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F4E1D678-633D-41A8-8BBD-69DBE5D84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437" y="1332260"/>
            <a:ext cx="10187313" cy="436884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ACBEA82-4FE1-804B-B9D5-ED9E67B183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8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13"/>
    </mc:Choice>
    <mc:Fallback>
      <p:transition spd="slow" advTm="45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1C5BF-1887-4B0B-ADC0-B9B93D6DC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Dataset &amp; Preparation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36454-A9E6-46EA-B66E-3006177ED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Data was split in two ways:</a:t>
            </a:r>
          </a:p>
          <a:p>
            <a:pPr lvl="1"/>
            <a:r>
              <a:rPr lang="en-US">
                <a:cs typeface="Calibri"/>
              </a:rPr>
              <a:t>Song Split – Stratified Sampling (89/9/10)</a:t>
            </a:r>
          </a:p>
          <a:p>
            <a:pPr lvl="1"/>
            <a:r>
              <a:rPr lang="en-US">
                <a:cs typeface="Calibri"/>
              </a:rPr>
              <a:t>Album Split – Leave Albums out (4/1/1)</a:t>
            </a:r>
          </a:p>
          <a:p>
            <a:r>
              <a:rPr lang="en-US">
                <a:cs typeface="Calibri"/>
              </a:rPr>
              <a:t>Slice songs to "t" length based on the frame rate(31fps)</a:t>
            </a:r>
          </a:p>
          <a:p>
            <a:r>
              <a:rPr lang="en-US">
                <a:cs typeface="Calibri"/>
              </a:rPr>
              <a:t>Encode Artists Classes </a:t>
            </a:r>
          </a:p>
          <a:p>
            <a:pPr lvl="1"/>
            <a:r>
              <a:rPr lang="en-US">
                <a:cs typeface="Calibri"/>
              </a:rPr>
              <a:t>Label encoding </a:t>
            </a:r>
          </a:p>
          <a:p>
            <a:pPr lvl="1"/>
            <a:r>
              <a:rPr lang="en-US">
                <a:cs typeface="Calibri"/>
              </a:rPr>
              <a:t>One hot Encoding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D646A4D-A9A7-9343-81A6-CF7544B17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7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435"/>
    </mc:Choice>
    <mc:Fallback>
      <p:transition spd="slow" advTm="191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413C8-8BBB-4DF7-913A-41496CCD9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CRNN using Inception Block 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6A68A-C175-49B7-8727-ED6B8628A4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Large kernel size – global features </a:t>
            </a:r>
          </a:p>
          <a:p>
            <a:r>
              <a:rPr lang="en-US">
                <a:cs typeface="Calibri"/>
              </a:rPr>
              <a:t>Small Kernel size – local features </a:t>
            </a:r>
          </a:p>
          <a:p>
            <a:r>
              <a:rPr lang="en-US">
                <a:cs typeface="Calibri"/>
              </a:rPr>
              <a:t>Inception Blocks  have various kernel size and detect features at all levels.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F2F8D2-A856-4119-9EF6-F161C46A1C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988E95DB-E2D2-4C22-9B5D-DAE83292C40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166114" y="1689365"/>
            <a:ext cx="5147733" cy="3739091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B81776A-74EB-EF43-8AB1-D2A78757F3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04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513"/>
    </mc:Choice>
    <mc:Fallback>
      <p:transition spd="slow" advTm="79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20604-3B93-4431-95AE-B94E2C84B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Architecture of CRNN</a:t>
            </a:r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01DC53CC-0BDA-4B88-87B9-04FB528BD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6784" y="1309953"/>
            <a:ext cx="12060766" cy="5689599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54ABE56-A430-3242-BBC0-6606F98B89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392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54"/>
    </mc:Choice>
    <mc:Fallback>
      <p:transition spd="slow" advTm="38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4394C-0AF6-488A-9873-9CAD5CF33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Residual Networks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29BEB-94E2-44B6-A737-AA9CC5F680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Vanishing Gradient Problem with training of deep neural networks. </a:t>
            </a:r>
          </a:p>
          <a:p>
            <a:r>
              <a:rPr lang="en-US">
                <a:cs typeface="Calibri"/>
              </a:rPr>
              <a:t>Solves by adding skip connections </a:t>
            </a:r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A24BC520-52D8-426F-AF56-3DF85A21C9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797550" y="1890146"/>
            <a:ext cx="5611585" cy="4106181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D9AE2DB-37A6-8F43-9BEA-F7127F7F2F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48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22"/>
    </mc:Choice>
    <mc:Fallback>
      <p:transition spd="slow" advTm="30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60C25-C6FB-48DF-B8B0-02A22594F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ResNet50 + RNN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0CC26C-317C-498C-BA22-C8C45631FD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31EFFF-5176-4A1B-BC93-A1FF45DCD94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Frequency level features detected by first 3 stages of ResNet 50</a:t>
            </a:r>
          </a:p>
          <a:p>
            <a:r>
              <a:rPr lang="en-US">
                <a:cs typeface="Calibri"/>
              </a:rPr>
              <a:t>Temporal features detected by the recurrent neural networks. </a:t>
            </a:r>
          </a:p>
          <a:p>
            <a:r>
              <a:rPr lang="en-US">
                <a:cs typeface="Calibri"/>
              </a:rPr>
              <a:t>Output : probability distribution for each class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9F2EA7-0751-40BF-9D13-BE9BE68416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Architectures of ResNet50</a:t>
            </a:r>
            <a:endParaRPr lang="en-US"/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9C473538-E8B2-4B0F-8C76-38214D2FED9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105355" y="2505075"/>
            <a:ext cx="5534591" cy="3684588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ADA63F5-EA9D-984B-AE24-FE02155CD1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47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13"/>
    </mc:Choice>
    <mc:Fallback>
      <p:transition spd="slow" advTm="36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656F5DFFC4F34D8D87E99B19E1D3BF" ma:contentTypeVersion="13" ma:contentTypeDescription="Create a new document." ma:contentTypeScope="" ma:versionID="9f7329bfae4c6fe094e29b2c915ed3ac">
  <xsd:schema xmlns:xsd="http://www.w3.org/2001/XMLSchema" xmlns:xs="http://www.w3.org/2001/XMLSchema" xmlns:p="http://schemas.microsoft.com/office/2006/metadata/properties" xmlns:ns3="255681ca-aca9-4589-901f-970bf4dc1a80" xmlns:ns4="2cfd0d73-8c12-4532-a1a8-7eae9f0241e0" targetNamespace="http://schemas.microsoft.com/office/2006/metadata/properties" ma:root="true" ma:fieldsID="2472279d9d8ef6e1bb8c5cc853616c4d" ns3:_="" ns4:_="">
    <xsd:import namespace="255681ca-aca9-4589-901f-970bf4dc1a80"/>
    <xsd:import namespace="2cfd0d73-8c12-4532-a1a8-7eae9f0241e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681ca-aca9-4589-901f-970bf4dc1a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fd0d73-8c12-4532-a1a8-7eae9f0241e0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9AA6B96-55F7-429E-96EE-CC90467F2B9F}">
  <ds:schemaRefs>
    <ds:schemaRef ds:uri="255681ca-aca9-4589-901f-970bf4dc1a80"/>
    <ds:schemaRef ds:uri="2cfd0d73-8c12-4532-a1a8-7eae9f0241e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CE7CA2B-635B-470B-98EB-5EE7C0D2F99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743793E-EA35-426F-96B3-6C64E0274B1B}">
  <ds:schemaRefs>
    <ds:schemaRef ds:uri="255681ca-aca9-4589-901f-970bf4dc1a80"/>
    <ds:schemaRef ds:uri="2cfd0d73-8c12-4532-a1a8-7eae9f0241e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520</Words>
  <Application>Microsoft Macintosh PowerPoint</Application>
  <PresentationFormat>Widescreen</PresentationFormat>
  <Paragraphs>161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Music Artist Classification Using CRNN</vt:lpstr>
      <vt:lpstr>Introduction </vt:lpstr>
      <vt:lpstr>Dataset &amp; Preparation</vt:lpstr>
      <vt:lpstr>PowerPoint Presentation</vt:lpstr>
      <vt:lpstr>Dataset &amp; Preparation</vt:lpstr>
      <vt:lpstr>CRNN using Inception Block </vt:lpstr>
      <vt:lpstr>Architecture of CRNN</vt:lpstr>
      <vt:lpstr>Residual Networks </vt:lpstr>
      <vt:lpstr>ResNet50 + RNN</vt:lpstr>
      <vt:lpstr>Training Considerations</vt:lpstr>
      <vt:lpstr>Result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Sarthak Tandon</dc:creator>
  <cp:lastModifiedBy>dhrumil shah</cp:lastModifiedBy>
  <cp:revision>230</cp:revision>
  <dcterms:created xsi:type="dcterms:W3CDTF">2020-12-08T18:55:44Z</dcterms:created>
  <dcterms:modified xsi:type="dcterms:W3CDTF">2020-12-09T02:48:29Z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0x010100FA656F5DFFC4F34D8D87E99B19E1D3BF</vt:lpwstr>
  </property>
</Properties>
</file>